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900" r:id="rId2"/>
    <p:sldMasterId id="2147483929" r:id="rId3"/>
  </p:sldMasterIdLst>
  <p:sldIdLst>
    <p:sldId id="256" r:id="rId4"/>
    <p:sldId id="268" r:id="rId5"/>
    <p:sldId id="269" r:id="rId6"/>
    <p:sldId id="272" r:id="rId7"/>
    <p:sldId id="271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00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00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9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/>
          <a:lstStyle/>
          <a:p>
            <a:fld id="{A49602A8-C5F5-411E-B015-2B97DD27EF29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A49602A8-C5F5-411E-B015-2B97DD27EF29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/>
          <a:lstStyle/>
          <a:p>
            <a:fld id="{28E80666-FB37-4B36-9149-507F3B0178E3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3048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2819400"/>
            <a:ext cx="85344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207264" y="2420112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381000"/>
            <a:ext cx="103632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602A8-C5F5-411E-B015-2B97DD27EF29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15584" y="1026373"/>
            <a:ext cx="609600" cy="441325"/>
          </a:xfrm>
        </p:spPr>
        <p:txBody>
          <a:bodyPr/>
          <a:lstStyle/>
          <a:p>
            <a:fld id="{F8168378-C0FB-4531-A0A3-F44AAC3FDDD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02336" y="1527048"/>
            <a:ext cx="1133856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1905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203200" y="2286000"/>
            <a:ext cx="11777472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7264" y="142352"/>
            <a:ext cx="11777472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4568" y="2743200"/>
            <a:ext cx="8640232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203200" y="2438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5689600" y="2115312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5815584" y="2209800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91200" y="2199451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533400"/>
            <a:ext cx="103632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00" y="6409944"/>
            <a:ext cx="4059936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6084107" y="1575653"/>
            <a:ext cx="11895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402336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6400800" y="1371600"/>
            <a:ext cx="53848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6096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12192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03200" y="1371600"/>
            <a:ext cx="11777472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94564" y="6391656"/>
            <a:ext cx="11777472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5386917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388441" y="1524000"/>
            <a:ext cx="5389033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400" y="6409944"/>
            <a:ext cx="47752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203200" y="128016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402336" y="2471383"/>
            <a:ext cx="5388864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6400800" y="2471383"/>
            <a:ext cx="53848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91200" y="1042417"/>
            <a:ext cx="6096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791200" y="1036021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3200" y="158496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89600" y="6324600"/>
            <a:ext cx="8128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3200" y="152400"/>
            <a:ext cx="11777472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12192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914400"/>
            <a:ext cx="31496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08000" y="1981201"/>
            <a:ext cx="31496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2400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4165600" y="685800"/>
            <a:ext cx="75184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51104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203200" y="533400"/>
            <a:ext cx="11777472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03200" y="152400"/>
            <a:ext cx="11777472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03200" y="609600"/>
            <a:ext cx="36576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727200" y="228600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853184" y="323088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28800" y="312739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0" y="5029200"/>
            <a:ext cx="78232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0500" y="609600"/>
            <a:ext cx="78232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0" y="990600"/>
            <a:ext cx="32512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17536" y="6404984"/>
            <a:ext cx="4059936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2336" y="6410848"/>
            <a:ext cx="4779264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9347200" y="0"/>
            <a:ext cx="28448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2192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95072" y="6391657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6403340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9119616" y="2925763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9245600" y="3020251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1216" y="3009902"/>
            <a:ext cx="6096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304800"/>
            <a:ext cx="87376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5200" y="304802"/>
            <a:ext cx="1930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00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00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900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6" r:id="rId32"/>
    <p:sldLayoutId id="2147483897" r:id="rId33"/>
    <p:sldLayoutId id="2147483898" r:id="rId34"/>
    <p:sldLayoutId id="2147483899" r:id="rId3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4" tIns="121894" rIns="121894" bIns="121894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01" r:id="rId1"/>
    <p:sldLayoutId id="2147483926" r:id="rId2"/>
    <p:sldLayoutId id="2147483927" r:id="rId3"/>
    <p:sldLayoutId id="2147483928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1"/>
            <a:ext cx="12192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1988800" y="0"/>
            <a:ext cx="2032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99136" y="6388386"/>
            <a:ext cx="11777472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21600" y="6404984"/>
            <a:ext cx="4059936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11/12/2024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0" y="6410848"/>
            <a:ext cx="4775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03200" y="155448"/>
            <a:ext cx="11777472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203200" y="1276743"/>
            <a:ext cx="1177747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5689600" y="956036"/>
            <a:ext cx="8128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5815584" y="1050524"/>
            <a:ext cx="560832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5791200" y="1040175"/>
            <a:ext cx="6096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02336" y="228600"/>
            <a:ext cx="113792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02336" y="1524000"/>
            <a:ext cx="113792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" y="2703443"/>
            <a:ext cx="12191999" cy="415455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1400" i="1" dirty="0" err="1" smtClean="0"/>
              <a:t>gUiDED</a:t>
            </a:r>
            <a:r>
              <a:rPr lang="en-US" sz="1400" i="1" dirty="0" smtClean="0"/>
              <a:t> BY</a:t>
            </a:r>
          </a:p>
          <a:p>
            <a:r>
              <a:rPr lang="en-US" sz="1800" dirty="0" err="1" smtClean="0"/>
              <a:t>mrs.</a:t>
            </a:r>
            <a:r>
              <a:rPr lang="en-US" sz="1800" dirty="0" smtClean="0"/>
              <a:t> </a:t>
            </a:r>
            <a:r>
              <a:rPr lang="en-US" sz="1800" dirty="0" err="1" smtClean="0"/>
              <a:t>Parvati</a:t>
            </a:r>
            <a:r>
              <a:rPr lang="en-US" sz="1800" dirty="0" smtClean="0"/>
              <a:t> </a:t>
            </a:r>
            <a:r>
              <a:rPr lang="en-US" sz="1800" dirty="0" err="1" smtClean="0"/>
              <a:t>bhadre</a:t>
            </a:r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dirty="0" smtClean="0"/>
          </a:p>
          <a:p>
            <a:r>
              <a:rPr lang="en-US" dirty="0" smtClean="0"/>
              <a:t>Department of information technology (2019 course)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 </a:t>
            </a:r>
            <a:r>
              <a:rPr lang="en-US" dirty="0" err="1" smtClean="0"/>
              <a:t>patil</a:t>
            </a:r>
            <a:r>
              <a:rPr lang="en-US" dirty="0" smtClean="0"/>
              <a:t> college of engineering, </a:t>
            </a:r>
            <a:r>
              <a:rPr lang="en-US" dirty="0" err="1" smtClean="0"/>
              <a:t>akurdi</a:t>
            </a:r>
            <a:r>
              <a:rPr lang="en-US" dirty="0" smtClean="0"/>
              <a:t>, pune-44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0"/>
            <a:ext cx="12191999" cy="2305318"/>
          </a:xfrm>
        </p:spPr>
        <p:txBody>
          <a:bodyPr>
            <a:normAutofit/>
          </a:bodyPr>
          <a:lstStyle/>
          <a:p>
            <a:r>
              <a:rPr lang="en-US" sz="1600" b="1" i="1" dirty="0" smtClean="0">
                <a:solidFill>
                  <a:schemeClr val="tx1"/>
                </a:solidFill>
              </a:rPr>
              <a:t>B.E. Project Stage-I Presentation Report</a:t>
            </a:r>
            <a:br>
              <a:rPr lang="en-US" sz="1600" b="1" i="1" dirty="0" smtClean="0">
                <a:solidFill>
                  <a:schemeClr val="tx1"/>
                </a:solidFill>
              </a:rPr>
            </a:br>
            <a:r>
              <a:rPr lang="en-US" sz="1600" b="1" i="1" dirty="0" smtClean="0">
                <a:solidFill>
                  <a:schemeClr val="tx1"/>
                </a:solidFill>
              </a:rPr>
              <a:t>on</a:t>
            </a:r>
            <a:r>
              <a:rPr lang="en-US" sz="1600" b="1" i="1" dirty="0" smtClean="0">
                <a:solidFill>
                  <a:schemeClr val="tx2"/>
                </a:solidFill>
              </a:rPr>
              <a:t/>
            </a:r>
            <a:br>
              <a:rPr lang="en-US" sz="1600" b="1" i="1" dirty="0" smtClean="0">
                <a:solidFill>
                  <a:schemeClr val="tx2"/>
                </a:solidFill>
              </a:rPr>
            </a:br>
            <a:r>
              <a:rPr lang="en-US" sz="3200" b="1" dirty="0" smtClean="0"/>
              <a:t>BLOCKCHAIN-BASED </a:t>
            </a:r>
            <a:br>
              <a:rPr lang="en-US" sz="3200" b="1" dirty="0" smtClean="0"/>
            </a:br>
            <a:r>
              <a:rPr lang="en-US" sz="3200" b="1" dirty="0" smtClean="0"/>
              <a:t>CARBON CREDIT ECOSYSTEM</a:t>
            </a:r>
            <a:endParaRPr lang="en-US" sz="3200" b="1" dirty="0"/>
          </a:p>
        </p:txBody>
      </p:sp>
      <p:pic>
        <p:nvPicPr>
          <p:cNvPr id="4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0390" y="3859883"/>
            <a:ext cx="1571222" cy="12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" y="987552"/>
            <a:ext cx="11819879" cy="5967040"/>
          </a:xfrm>
        </p:spPr>
      </p:pic>
    </p:spTree>
    <p:extLst>
      <p:ext uri="{BB962C8B-B14F-4D97-AF65-F5344CB8AC3E}">
        <p14:creationId xmlns:p14="http://schemas.microsoft.com/office/powerpoint/2010/main" val="30153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2"/>
                </a:solidFill>
              </a:rPr>
              <a:t>Key </a:t>
            </a:r>
            <a:r>
              <a:rPr lang="en-US" sz="1800" b="1" dirty="0">
                <a:solidFill>
                  <a:schemeClr val="tx2"/>
                </a:solidFill>
              </a:rPr>
              <a:t>Stakeholders in the </a:t>
            </a:r>
            <a:r>
              <a:rPr lang="en-US" sz="1800" b="1" dirty="0" smtClean="0">
                <a:solidFill>
                  <a:schemeClr val="tx2"/>
                </a:solidFill>
              </a:rPr>
              <a:t>Ecosystem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Generators: </a:t>
            </a:r>
            <a:r>
              <a:rPr lang="en-US" sz="1800" dirty="0" smtClean="0"/>
              <a:t>Entities </a:t>
            </a:r>
            <a:r>
              <a:rPr lang="en-US" sz="1800" dirty="0"/>
              <a:t>generating carbon credits (e.g., wind farms, reforestation projects</a:t>
            </a:r>
            <a:r>
              <a:rPr lang="en-US" sz="1800" dirty="0" smtClean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Consumers</a:t>
            </a:r>
            <a:r>
              <a:rPr lang="en-US" sz="1800" b="1" dirty="0"/>
              <a:t>:</a:t>
            </a:r>
            <a:r>
              <a:rPr lang="en-US" sz="1800" dirty="0"/>
              <a:t> Carbon emitters, such as energy companies, purchasing credits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Validators</a:t>
            </a:r>
            <a:r>
              <a:rPr lang="en-US" sz="1800" b="1" dirty="0"/>
              <a:t>: </a:t>
            </a:r>
            <a:r>
              <a:rPr lang="en-US" sz="1800" dirty="0"/>
              <a:t>Accredited experts validating carbon credits and onboarding projects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Core Process Flow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Tokenization</a:t>
            </a:r>
            <a:r>
              <a:rPr lang="en-US" sz="1800" dirty="0" smtClean="0"/>
              <a:t>: Carbon </a:t>
            </a:r>
            <a:r>
              <a:rPr lang="en-US" sz="1800" dirty="0"/>
              <a:t>credits are converted into digital tokens on the </a:t>
            </a:r>
            <a:r>
              <a:rPr lang="en-US" sz="1800" dirty="0" err="1"/>
              <a:t>blockchain</a:t>
            </a:r>
            <a:r>
              <a:rPr lang="en-US" sz="1800" dirty="0"/>
              <a:t> after validation.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Trading Platform</a:t>
            </a:r>
            <a:r>
              <a:rPr lang="en-US" sz="1800" dirty="0"/>
              <a:t>: Decentralized exchange allows trading of carbon tokens, with prices determined by supply and demand.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Burning Mechanism</a:t>
            </a:r>
            <a:r>
              <a:rPr lang="en-US" sz="1800" dirty="0"/>
              <a:t>: Carbon tokens are retired (burned) using a "buy and burn" model. Successful burns reward participants with NFTs (Carbon Removal Certificates).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11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60669" y="1527048"/>
            <a:ext cx="5612097" cy="51699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b="1" dirty="0" smtClean="0">
                <a:solidFill>
                  <a:schemeClr val="tx2"/>
                </a:solidFill>
              </a:rPr>
              <a:t>Smart Contracts Overview</a:t>
            </a:r>
          </a:p>
          <a:p>
            <a:pPr marL="0" indent="0">
              <a:buNone/>
            </a:pPr>
            <a:endParaRPr lang="en-US" sz="1600" b="1" dirty="0" smtClean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1: Registry </a:t>
            </a:r>
            <a:r>
              <a:rPr lang="en-US" sz="1600" b="1" dirty="0" smtClean="0"/>
              <a:t>System</a:t>
            </a:r>
          </a:p>
          <a:p>
            <a:pPr marL="0" indent="0">
              <a:buNone/>
            </a:pPr>
            <a:r>
              <a:rPr lang="en-US" sz="1600" dirty="0" smtClean="0"/>
              <a:t>Records </a:t>
            </a:r>
            <a:r>
              <a:rPr lang="en-US" sz="1600" dirty="0"/>
              <a:t>information for verifiers, credit-holders, and customers</a:t>
            </a:r>
            <a:r>
              <a:rPr lang="en-US" sz="16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2: Token </a:t>
            </a:r>
            <a:r>
              <a:rPr lang="en-US" sz="1600" b="1" dirty="0" smtClean="0"/>
              <a:t>Management</a:t>
            </a:r>
          </a:p>
          <a:p>
            <a:pPr marL="0" indent="0">
              <a:buNone/>
            </a:pPr>
            <a:r>
              <a:rPr lang="en-US" sz="1600" dirty="0" smtClean="0"/>
              <a:t>Approves</a:t>
            </a:r>
            <a:r>
              <a:rPr lang="en-US" sz="1600" dirty="0"/>
              <a:t>, mints, transfers, and burns carbon tokens. </a:t>
            </a:r>
            <a:endParaRPr lang="en-US" sz="1600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3: Multi-Signature </a:t>
            </a:r>
            <a:r>
              <a:rPr lang="en-US" sz="1600" b="1" dirty="0" smtClean="0"/>
              <a:t>Verification</a:t>
            </a:r>
          </a:p>
          <a:p>
            <a:pPr marL="0" indent="0">
              <a:buNone/>
            </a:pPr>
            <a:r>
              <a:rPr lang="en-US" sz="1600" dirty="0" smtClean="0"/>
              <a:t>Facilitates </a:t>
            </a:r>
            <a:r>
              <a:rPr lang="en-US" sz="1600" dirty="0"/>
              <a:t>the verification of carbon token minting and burning. Requires approval </a:t>
            </a:r>
            <a:r>
              <a:rPr lang="en-US" sz="1600" dirty="0" smtClean="0"/>
              <a:t>from 70</a:t>
            </a:r>
            <a:r>
              <a:rPr lang="en-US" sz="1600" dirty="0"/>
              <a:t>% of verifiers</a:t>
            </a:r>
            <a:r>
              <a:rPr lang="en-US" sz="16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Smart </a:t>
            </a:r>
            <a:r>
              <a:rPr lang="en-US" sz="1600" b="1" dirty="0"/>
              <a:t>Contract 4: Automated Market Maker (AMM</a:t>
            </a:r>
            <a:r>
              <a:rPr lang="en-US" sz="1600" b="1" dirty="0" smtClean="0"/>
              <a:t>)</a:t>
            </a:r>
          </a:p>
          <a:p>
            <a:pPr marL="0" indent="0">
              <a:buNone/>
            </a:pPr>
            <a:r>
              <a:rPr lang="en-US" sz="1600" dirty="0" smtClean="0"/>
              <a:t>Automates </a:t>
            </a:r>
            <a:r>
              <a:rPr lang="en-US" sz="1600" dirty="0"/>
              <a:t>trading of carbon tokens with digital currencies. Incentivizes liquidity </a:t>
            </a:r>
            <a:r>
              <a:rPr lang="en-US" sz="1600" dirty="0" smtClean="0"/>
              <a:t>providers with </a:t>
            </a:r>
            <a:r>
              <a:rPr lang="en-US" sz="1600" dirty="0"/>
              <a:t>transaction fees and provides dynamic pricing.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766" y="1527048"/>
            <a:ext cx="5914879" cy="401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2"/>
                </a:solidFill>
              </a:rPr>
              <a:t>Frontend</a:t>
            </a:r>
          </a:p>
          <a:p>
            <a:pPr marL="0" indent="0">
              <a:buNone/>
            </a:pP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/>
              <a:t>User </a:t>
            </a:r>
            <a:r>
              <a:rPr lang="en-US" sz="1800" b="1" dirty="0" smtClean="0"/>
              <a:t>Dashboard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Centralized </a:t>
            </a:r>
            <a:r>
              <a:rPr lang="en-US" sz="1800" dirty="0"/>
              <a:t>view of activities, including carbon credits, tokens, and transactions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Carbon </a:t>
            </a:r>
            <a:r>
              <a:rPr lang="en-US" sz="1800" b="1" dirty="0"/>
              <a:t>Credit </a:t>
            </a:r>
            <a:r>
              <a:rPr lang="en-US" sz="1800" b="1" dirty="0" smtClean="0"/>
              <a:t>Management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Interfaces </a:t>
            </a:r>
            <a:r>
              <a:rPr lang="en-US" sz="1800" dirty="0"/>
              <a:t>for generators to submit projects and for buyers/sellers to trade tokens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Verification </a:t>
            </a:r>
            <a:r>
              <a:rPr lang="en-US" sz="1800" b="1" dirty="0"/>
              <a:t>and </a:t>
            </a:r>
            <a:r>
              <a:rPr lang="en-US" sz="1800" b="1" dirty="0" smtClean="0"/>
              <a:t>Validation</a:t>
            </a:r>
          </a:p>
          <a:p>
            <a:pPr marL="0" indent="0">
              <a:buNone/>
            </a:pPr>
            <a:r>
              <a:rPr lang="en-US" sz="1800" dirty="0" smtClean="0"/>
              <a:t>	Dashboards </a:t>
            </a:r>
            <a:r>
              <a:rPr lang="en-US" sz="1800" dirty="0"/>
              <a:t>for validators to review credits, with an audit trail for transparency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Marketplace Interaction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Integration </a:t>
            </a:r>
            <a:r>
              <a:rPr lang="en-US" sz="1800" dirty="0"/>
              <a:t>with AMM for trading and viewing liquidity pools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1" dirty="0" smtClean="0"/>
              <a:t>Security Features</a:t>
            </a:r>
          </a:p>
          <a:p>
            <a:pPr marL="0" indent="0">
              <a:buNone/>
            </a:pPr>
            <a:r>
              <a:rPr lang="en-US" sz="1800" b="1" dirty="0"/>
              <a:t>	</a:t>
            </a:r>
            <a:r>
              <a:rPr lang="en-US" sz="1800" dirty="0" smtClean="0"/>
              <a:t>Secure </a:t>
            </a:r>
            <a:r>
              <a:rPr lang="en-US" sz="1800" dirty="0"/>
              <a:t>login with multi-factor authentication and encrypted data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0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Architecture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2337" y="1527048"/>
            <a:ext cx="5766644" cy="45720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 smtClean="0">
                <a:solidFill>
                  <a:schemeClr val="tx2"/>
                </a:solidFill>
              </a:rPr>
              <a:t>Tech Stack Overview</a:t>
            </a:r>
            <a:endParaRPr lang="en-US" sz="16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err="1" smtClean="0"/>
              <a:t>Blockchain</a:t>
            </a:r>
            <a:r>
              <a:rPr lang="en-US" sz="1600" b="1" dirty="0" smtClean="0"/>
              <a:t> Platform: </a:t>
            </a:r>
            <a:r>
              <a:rPr lang="en-US" sz="1600" dirty="0" err="1" smtClean="0"/>
              <a:t>Ethereum</a:t>
            </a:r>
            <a:r>
              <a:rPr lang="en-US" sz="1600" dirty="0" smtClean="0"/>
              <a:t> </a:t>
            </a:r>
            <a:r>
              <a:rPr lang="en-US" sz="1600" dirty="0"/>
              <a:t>– Provides a secure environment for deploying smart contracts and managing carbon </a:t>
            </a:r>
            <a:r>
              <a:rPr lang="en-US" sz="1600" dirty="0" smtClean="0"/>
              <a:t>credits.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Smart Contract </a:t>
            </a:r>
            <a:r>
              <a:rPr lang="en-US" sz="1600" b="1" dirty="0" smtClean="0"/>
              <a:t>Development: </a:t>
            </a:r>
            <a:r>
              <a:rPr lang="en-US" sz="1600" dirty="0" smtClean="0"/>
              <a:t>Solidity </a:t>
            </a:r>
            <a:r>
              <a:rPr lang="en-US" sz="1600" dirty="0"/>
              <a:t>– Language for writing smart contracts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Development Frameworks </a:t>
            </a:r>
            <a:r>
              <a:rPr lang="en-US" sz="1600" dirty="0"/>
              <a:t>: </a:t>
            </a:r>
            <a:r>
              <a:rPr lang="en-US" sz="1600" dirty="0" smtClean="0"/>
              <a:t>Truffle </a:t>
            </a:r>
            <a:r>
              <a:rPr lang="en-US" sz="1600" dirty="0"/>
              <a:t>– Framework for managing and deploying smart contracts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Front-End </a:t>
            </a:r>
            <a:r>
              <a:rPr lang="en-US" sz="1600" b="1" dirty="0" smtClean="0"/>
              <a:t>Integration: </a:t>
            </a:r>
            <a:r>
              <a:rPr lang="en-US" sz="1600" dirty="0" smtClean="0"/>
              <a:t>web3.js </a:t>
            </a:r>
            <a:r>
              <a:rPr lang="en-US" sz="1600" dirty="0"/>
              <a:t>– JavaScript library for interacting with the </a:t>
            </a:r>
            <a:r>
              <a:rPr lang="en-US" sz="1600" dirty="0" err="1"/>
              <a:t>Ethereum</a:t>
            </a:r>
            <a:r>
              <a:rPr lang="en-US" sz="1600" dirty="0"/>
              <a:t> </a:t>
            </a:r>
            <a:r>
              <a:rPr lang="en-US" sz="1600" dirty="0" err="1"/>
              <a:t>blockchain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/>
              <a:t>Automated Market Maker (AMM</a:t>
            </a:r>
            <a:r>
              <a:rPr lang="en-US" sz="1600" b="1" dirty="0" smtClean="0"/>
              <a:t>): </a:t>
            </a:r>
            <a:r>
              <a:rPr lang="en-US" sz="1600" dirty="0" err="1" smtClean="0"/>
              <a:t>Uniswap</a:t>
            </a:r>
            <a:r>
              <a:rPr lang="en-US" sz="1600" dirty="0" smtClean="0"/>
              <a:t> </a:t>
            </a:r>
            <a:r>
              <a:rPr lang="en-US" sz="1600" dirty="0"/>
              <a:t>Protocol – Facilitates automated trading and liquidity provision for carbon tokens</a:t>
            </a:r>
            <a:r>
              <a:rPr lang="en-US" sz="1600" dirty="0" smtClean="0"/>
              <a:t>.</a:t>
            </a:r>
            <a:endParaRPr lang="en-US" sz="16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b="1" dirty="0" smtClean="0"/>
              <a:t>APIs: </a:t>
            </a:r>
            <a:r>
              <a:rPr lang="en-US" sz="1600" dirty="0" smtClean="0"/>
              <a:t>Integration </a:t>
            </a:r>
            <a:r>
              <a:rPr lang="en-US" sz="1600" dirty="0"/>
              <a:t>APIs – Connect with existing carbon credit registries and other systems.</a:t>
            </a:r>
          </a:p>
        </p:txBody>
      </p:sp>
    </p:spTree>
    <p:extLst>
      <p:ext uri="{BB962C8B-B14F-4D97-AF65-F5344CB8AC3E}">
        <p14:creationId xmlns:p14="http://schemas.microsoft.com/office/powerpoint/2010/main" val="35711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System Implementation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/>
              <a:t>Setting </a:t>
            </a:r>
            <a:r>
              <a:rPr lang="en-US" sz="1600" b="1" dirty="0"/>
              <a:t>Up the </a:t>
            </a:r>
            <a:r>
              <a:rPr lang="en-US" sz="1600" b="1" dirty="0" err="1"/>
              <a:t>Blockchain</a:t>
            </a:r>
            <a:r>
              <a:rPr lang="en-US" sz="1600" b="1" dirty="0"/>
              <a:t> Environment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o Install the </a:t>
            </a:r>
            <a:r>
              <a:rPr lang="en-US" sz="1600" dirty="0" err="1"/>
              <a:t>Ethereum</a:t>
            </a:r>
            <a:r>
              <a:rPr lang="en-US" sz="1600" dirty="0"/>
              <a:t> development framework (e.g., Truffle or Hardhat). </a:t>
            </a:r>
          </a:p>
          <a:p>
            <a:pPr marL="0" indent="0">
              <a:buNone/>
            </a:pPr>
            <a:r>
              <a:rPr lang="en-US" sz="1600" dirty="0"/>
              <a:t>o Configure the smart contracts and deploy them to the </a:t>
            </a:r>
            <a:r>
              <a:rPr lang="en-US" sz="1600" dirty="0" err="1"/>
              <a:t>Ethereum</a:t>
            </a:r>
            <a:r>
              <a:rPr lang="en-US" sz="1600" dirty="0"/>
              <a:t> test network. </a:t>
            </a:r>
          </a:p>
          <a:p>
            <a:pPr marL="0" indent="0">
              <a:buNone/>
            </a:pPr>
            <a:r>
              <a:rPr lang="en-US" sz="1600" b="1" dirty="0" smtClean="0"/>
              <a:t>Developing </a:t>
            </a:r>
            <a:r>
              <a:rPr lang="en-US" sz="1600" b="1" dirty="0"/>
              <a:t>the Web and Mobile Applications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o Set up the React.js application for the web interface. </a:t>
            </a:r>
          </a:p>
          <a:p>
            <a:pPr marL="0" indent="0">
              <a:buNone/>
            </a:pPr>
            <a:r>
              <a:rPr lang="en-US" sz="1600" dirty="0"/>
              <a:t>o Use React Native to create the mobile app for Android and </a:t>
            </a:r>
            <a:r>
              <a:rPr lang="en-US" sz="1600" dirty="0" err="1"/>
              <a:t>iOS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b="1" dirty="0" smtClean="0"/>
              <a:t>Integrating </a:t>
            </a:r>
            <a:r>
              <a:rPr lang="en-US" sz="1600" b="1" dirty="0"/>
              <a:t>Smart Contracts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o Use web3.js to interact with the deployed smart contracts from the web and mobile applications. </a:t>
            </a:r>
          </a:p>
          <a:p>
            <a:pPr marL="0" indent="0">
              <a:buNone/>
            </a:pPr>
            <a:r>
              <a:rPr lang="en-US" sz="1600" dirty="0"/>
              <a:t>o Implement necessary functions for issuing, trading, and retiring carbon credits. </a:t>
            </a:r>
          </a:p>
          <a:p>
            <a:pPr marL="0" indent="0">
              <a:buNone/>
            </a:pPr>
            <a:r>
              <a:rPr lang="en-US" sz="1600" b="1" dirty="0" smtClean="0"/>
              <a:t>Testing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o Conduct unit testing for smart contracts using tools like Mocha and Chai. </a:t>
            </a:r>
          </a:p>
          <a:p>
            <a:pPr marL="0" indent="0">
              <a:buNone/>
            </a:pPr>
            <a:r>
              <a:rPr lang="en-US" sz="1600" dirty="0"/>
              <a:t>o Perform end-to-end testing for the web and mobile applications. </a:t>
            </a:r>
          </a:p>
          <a:p>
            <a:pPr marL="0" indent="0">
              <a:buNone/>
            </a:pPr>
            <a:r>
              <a:rPr lang="en-US" sz="1600" b="1" dirty="0" smtClean="0"/>
              <a:t>Deployment</a:t>
            </a:r>
            <a:r>
              <a:rPr lang="en-US" sz="1600" dirty="0"/>
              <a:t>: </a:t>
            </a:r>
          </a:p>
          <a:p>
            <a:pPr marL="0" indent="0">
              <a:buNone/>
            </a:pPr>
            <a:r>
              <a:rPr lang="en-US" sz="1600" dirty="0"/>
              <a:t>o Deploy the web application on a cloud platform (e.g., AWS, </a:t>
            </a:r>
            <a:r>
              <a:rPr lang="en-US" sz="1600" dirty="0" err="1"/>
              <a:t>Heroku</a:t>
            </a:r>
            <a:r>
              <a:rPr lang="en-US" sz="1600" dirty="0"/>
              <a:t>). </a:t>
            </a:r>
          </a:p>
          <a:p>
            <a:pPr marL="0" indent="0">
              <a:buNone/>
            </a:pPr>
            <a:r>
              <a:rPr lang="en-US" sz="1600" dirty="0"/>
              <a:t>o Publish the mobile application on app stores (Google Play Store and Apple App Store). 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76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3" y="-92937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/>
              <a:t>Conclusion &amp; Future Scope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8296" y="1696278"/>
            <a:ext cx="11913704" cy="51617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Enhances </a:t>
            </a:r>
            <a:r>
              <a:rPr lang="en-US" sz="2000" dirty="0"/>
              <a:t>transparency, efficiency, and security in carbon credit management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Addresses </a:t>
            </a:r>
            <a:r>
              <a:rPr lang="en-US" sz="2000" dirty="0"/>
              <a:t>fraud, verification inefficiencies, and transparency issues in the current </a:t>
            </a:r>
            <a:r>
              <a:rPr lang="en-US" sz="2000" dirty="0" smtClean="0"/>
              <a:t>market.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Automates </a:t>
            </a:r>
            <a:r>
              <a:rPr lang="en-US" sz="2000" dirty="0"/>
              <a:t>the entire lifecycle of carbon credits with real-time monitoring using </a:t>
            </a:r>
            <a:r>
              <a:rPr lang="en-US" sz="2000" dirty="0" err="1"/>
              <a:t>IoT</a:t>
            </a:r>
            <a:r>
              <a:rPr lang="en-US" sz="2000" dirty="0"/>
              <a:t> and oracles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Decentralized </a:t>
            </a:r>
            <a:r>
              <a:rPr lang="en-US" sz="2000" dirty="0"/>
              <a:t>marketplace enables peer-to-peer trading, improving liquidity and reducing costs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Future Scope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Potential for wider adoption, driving innovation in the carbon credit market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Integration </a:t>
            </a:r>
            <a:r>
              <a:rPr lang="en-US" sz="2000" dirty="0"/>
              <a:t>of advanced </a:t>
            </a:r>
            <a:r>
              <a:rPr lang="en-US" sz="2000" dirty="0" err="1"/>
              <a:t>IoT</a:t>
            </a:r>
            <a:r>
              <a:rPr lang="en-US" sz="2000" dirty="0"/>
              <a:t> devices and data oracles for more accurate environmental impact monitoring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Expansion </a:t>
            </a:r>
            <a:r>
              <a:rPr lang="en-US" sz="2000" dirty="0"/>
              <a:t>of the decentralized marketplace to include more participants and foster global collaboration</a:t>
            </a:r>
            <a:r>
              <a:rPr lang="en-US" sz="20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 smtClean="0"/>
              <a:t>Further </a:t>
            </a:r>
            <a:r>
              <a:rPr lang="en-US" sz="2000" dirty="0"/>
              <a:t>development can accelerate global carbon offsetting and sustainability efforts.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6483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57518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Thank You!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2104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r>
              <a:rPr lang="en-US" b="1" dirty="0" smtClean="0"/>
              <a:t>Team Members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812798"/>
              </p:ext>
            </p:extLst>
          </p:nvPr>
        </p:nvGraphicFramePr>
        <p:xfrm>
          <a:off x="940904" y="1659823"/>
          <a:ext cx="10237959" cy="43159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12653"/>
                <a:gridCol w="3412653"/>
                <a:gridCol w="3412653"/>
              </a:tblGrid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Roll</a:t>
                      </a:r>
                      <a:r>
                        <a:rPr lang="en-US" sz="2000" baseline="0" dirty="0" smtClean="0"/>
                        <a:t> No.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Exam</a:t>
                      </a:r>
                      <a:r>
                        <a:rPr lang="en-US" sz="2000" baseline="0" dirty="0" smtClean="0"/>
                        <a:t> Seat No.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Name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B1900808589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Amol Netke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B1900808654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Yogesh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Zade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Harsh </a:t>
                      </a:r>
                      <a:r>
                        <a:rPr lang="en-US" sz="2000" dirty="0" err="1" smtClean="0"/>
                        <a:t>Satwani</a:t>
                      </a:r>
                      <a:endParaRPr lang="en-US" sz="2000" dirty="0"/>
                    </a:p>
                  </a:txBody>
                  <a:tcPr anchor="ctr"/>
                </a:tc>
              </a:tr>
              <a:tr h="86319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BE22IT076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B1900808635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Yuvrajsing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Solanke</a:t>
                      </a:r>
                      <a:endParaRPr 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95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Introduction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Literature </a:t>
            </a:r>
            <a:r>
              <a:rPr lang="en-US" sz="2400" b="1" dirty="0">
                <a:solidFill>
                  <a:schemeClr val="tx2"/>
                </a:solidFill>
              </a:rPr>
              <a:t>Review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Problem </a:t>
            </a:r>
            <a:r>
              <a:rPr lang="en-US" sz="2400" b="1" dirty="0">
                <a:solidFill>
                  <a:schemeClr val="tx2"/>
                </a:solidFill>
              </a:rPr>
              <a:t>Statement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Objectives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Scope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System Architecture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System Implementation</a:t>
            </a:r>
            <a:endParaRPr lang="en-US" sz="2400" b="1" dirty="0">
              <a:solidFill>
                <a:schemeClr val="tx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Conclusion &amp; Future Scope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 smtClean="0">
                <a:solidFill>
                  <a:schemeClr val="tx2"/>
                </a:solidFill>
              </a:rPr>
              <a:t>Thank You</a:t>
            </a:r>
            <a:endParaRPr lang="en-US" sz="2400" b="1" dirty="0">
              <a:solidFill>
                <a:schemeClr val="tx2"/>
              </a:solidFill>
            </a:endParaRP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156" y="1560581"/>
            <a:ext cx="11022496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What are Carbon Credits?</a:t>
            </a:r>
            <a:endParaRPr lang="en-US" sz="1800" b="1" dirty="0"/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A carbon credit is a permit or allowance that grants industries the right to emit a specified amount of carbon dioxide (CO2) or equivalent greenhouse gases. Typically, one carbon credit allows for the emission of one ton of CO2</a:t>
            </a:r>
            <a:r>
              <a:rPr lang="en-US" sz="1800" dirty="0" smtClean="0"/>
              <a:t>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These credits are part of a cap-and-trade system where companies that reduce their emissions can sell their excess credits to other companies that need them, creating a financial incentive to lower overall emissions. </a:t>
            </a:r>
          </a:p>
          <a:p>
            <a:pPr marL="0" indent="0">
              <a:buNone/>
            </a:pPr>
            <a:r>
              <a:rPr lang="en-US" sz="1800" b="1" dirty="0" smtClean="0"/>
              <a:t>Why it's </a:t>
            </a:r>
            <a:r>
              <a:rPr lang="en-US" sz="1800" b="1" dirty="0"/>
              <a:t>i</a:t>
            </a:r>
            <a:r>
              <a:rPr lang="en-US" sz="1800" b="1" dirty="0" smtClean="0"/>
              <a:t>mportant?</a:t>
            </a:r>
          </a:p>
          <a:p>
            <a:pPr marL="0" indent="0">
              <a:buNone/>
            </a:pPr>
            <a:r>
              <a:rPr lang="en-US" sz="1800" dirty="0"/>
              <a:t>Carbon credits are vital in reducing greenhouse gas emissions but face inefficiencies and lack of trust in current </a:t>
            </a:r>
            <a:r>
              <a:rPr lang="en-US" sz="1800" dirty="0" smtClean="0"/>
              <a:t>systems</a:t>
            </a:r>
            <a:r>
              <a:rPr lang="en-US" sz="1800" dirty="0"/>
              <a:t> </a:t>
            </a:r>
            <a:r>
              <a:rPr lang="en-US" sz="1800" dirty="0" smtClean="0"/>
              <a:t>such as:</a:t>
            </a:r>
            <a:endParaRPr lang="en-US" sz="1800" b="1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Fragmented systems across regions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Lack of transparency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High transaction costs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Goal</a:t>
            </a:r>
          </a:p>
          <a:p>
            <a:pPr marL="0" indent="0">
              <a:buNone/>
            </a:pPr>
            <a:r>
              <a:rPr lang="en-US" sz="1800" dirty="0" smtClean="0"/>
              <a:t>To develop </a:t>
            </a:r>
            <a:r>
              <a:rPr lang="en-US" sz="1800" dirty="0"/>
              <a:t>a transparent and efficient </a:t>
            </a:r>
            <a:r>
              <a:rPr lang="en-US" sz="1800" dirty="0" err="1"/>
              <a:t>blockchain</a:t>
            </a:r>
            <a:r>
              <a:rPr lang="en-US" sz="1800" dirty="0"/>
              <a:t> solution to improve the carbon credit system.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64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Literature Review</a:t>
            </a:r>
            <a:endParaRPr lang="en-US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41168105"/>
              </p:ext>
            </p:extLst>
          </p:nvPr>
        </p:nvGraphicFramePr>
        <p:xfrm>
          <a:off x="573088" y="1560512"/>
          <a:ext cx="11022012" cy="45440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9351"/>
                <a:gridCol w="3039415"/>
                <a:gridCol w="2137892"/>
                <a:gridCol w="4125354"/>
              </a:tblGrid>
              <a:tr h="471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 anchor="ctr"/>
                </a:tc>
              </a:tr>
              <a:tr h="22106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-based Carbon Credit Ecosystem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Soheil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Saraji</a:t>
                      </a:r>
                      <a:r>
                        <a:rPr lang="en-US" dirty="0" smtClean="0"/>
                        <a:t>, Dr. Mike </a:t>
                      </a:r>
                      <a:r>
                        <a:rPr lang="en-US" dirty="0" err="1" smtClean="0"/>
                        <a:t>Borowczak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Proposes a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ecosystem for carbon credits to improve transparency, standardize trading, and reduce transaction costs.</a:t>
                      </a:r>
                      <a:endParaRPr lang="en-US" dirty="0"/>
                    </a:p>
                  </a:txBody>
                  <a:tcPr anchor="ctr"/>
                </a:tc>
              </a:tr>
              <a:tr h="186158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Leveraging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in Energy Transition and </a:t>
                      </a:r>
                      <a:r>
                        <a:rPr lang="en-US" dirty="0" err="1" smtClean="0"/>
                        <a:t>Decarbonization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Dr. </a:t>
                      </a:r>
                      <a:r>
                        <a:rPr lang="en-US" dirty="0" err="1" smtClean="0"/>
                        <a:t>Surekha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Deshmukh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Explores </a:t>
                      </a:r>
                      <a:r>
                        <a:rPr lang="en-US" dirty="0" err="1" smtClean="0"/>
                        <a:t>blockchain’s</a:t>
                      </a:r>
                      <a:r>
                        <a:rPr lang="en-US" dirty="0" smtClean="0"/>
                        <a:t> role in energy transition, peer-to-peer trading, and grid optimization for </a:t>
                      </a:r>
                      <a:r>
                        <a:rPr lang="en-US" dirty="0" err="1" smtClean="0"/>
                        <a:t>decarbonization</a:t>
                      </a:r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Literature Review</a:t>
            </a:r>
            <a:endParaRPr lang="en-US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81065361"/>
              </p:ext>
            </p:extLst>
          </p:nvPr>
        </p:nvGraphicFramePr>
        <p:xfrm>
          <a:off x="669701" y="1534754"/>
          <a:ext cx="10951156" cy="4659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32586"/>
                <a:gridCol w="3116688"/>
                <a:gridCol w="2279560"/>
                <a:gridCol w="4022322"/>
              </a:tblGrid>
              <a:tr h="4425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Sr. 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Paper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Author(s)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Summary</a:t>
                      </a:r>
                    </a:p>
                  </a:txBody>
                  <a:tcPr anchor="ctr"/>
                </a:tc>
              </a:tr>
              <a:tr h="20733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 Digital Carbon Credits Ecosystem, Powered by </a:t>
                      </a:r>
                      <a:r>
                        <a:rPr lang="en-US" dirty="0" err="1" smtClean="0"/>
                        <a:t>Blockchain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Infosys Limited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Suggests using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to create a unified and transparent carbon credit platform, improving pricing and reducing intermediaries.</a:t>
                      </a:r>
                      <a:endParaRPr lang="en-US" dirty="0"/>
                    </a:p>
                  </a:txBody>
                  <a:tcPr anchor="ctr"/>
                </a:tc>
              </a:tr>
              <a:tr h="21440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Leveraging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in Energy Transition and </a:t>
                      </a:r>
                      <a:r>
                        <a:rPr lang="en-US" dirty="0" err="1" smtClean="0"/>
                        <a:t>Decarbonization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Seong-Kyu</a:t>
                      </a:r>
                      <a:r>
                        <a:rPr lang="en-US" dirty="0" smtClean="0"/>
                        <a:t> Kim, Jun-Ho Huh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Focuses on using </a:t>
                      </a:r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to verify carbon credits in alignment with the UN SDGs, using AI and big data for anomaly detection and verification.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25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Problem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i="1" dirty="0"/>
              <a:t>To develop a decentralized </a:t>
            </a:r>
            <a:r>
              <a:rPr lang="en-US" sz="1800" b="1" i="1" dirty="0" err="1"/>
              <a:t>blockchain</a:t>
            </a:r>
            <a:r>
              <a:rPr lang="en-US" sz="1800" b="1" i="1" dirty="0"/>
              <a:t>-based carbon credit system that ensures transparent, secure, and efficient tracking and trading of carbon credits, reducing fraud and costs while promoting trust and sustainability through automated processes</a:t>
            </a:r>
            <a:r>
              <a:rPr lang="en-US" sz="1800" b="1" i="1" dirty="0" smtClean="0"/>
              <a:t>.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Current </a:t>
            </a:r>
            <a:r>
              <a:rPr lang="en-US" sz="1800" b="1" dirty="0" smtClean="0"/>
              <a:t>Issues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Fragmented </a:t>
            </a:r>
            <a:r>
              <a:rPr lang="en-US" sz="1800" dirty="0"/>
              <a:t>systems with inconsistent standards across regions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Lack </a:t>
            </a:r>
            <a:r>
              <a:rPr lang="en-US" sz="1800" dirty="0"/>
              <a:t>of transparency in issuing and trading carbon credits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High </a:t>
            </a:r>
            <a:r>
              <a:rPr lang="en-US" sz="1800" dirty="0"/>
              <a:t>transaction costs due to multiple intermediaries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Need </a:t>
            </a:r>
            <a:r>
              <a:rPr lang="en-US" sz="1800" b="1" dirty="0"/>
              <a:t>for a </a:t>
            </a:r>
            <a:r>
              <a:rPr lang="en-US" sz="1800" b="1" dirty="0" smtClean="0"/>
              <a:t>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 </a:t>
            </a:r>
            <a:r>
              <a:rPr lang="en-US" sz="1800" dirty="0"/>
              <a:t>decentralized, </a:t>
            </a:r>
            <a:r>
              <a:rPr lang="en-US" sz="1800" dirty="0" err="1"/>
              <a:t>blockchain</a:t>
            </a:r>
            <a:r>
              <a:rPr lang="en-US" sz="1800" dirty="0"/>
              <a:t>-based system to ensure transparency, security, and efficiency in carbon credit tracking and trading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Reduce </a:t>
            </a:r>
            <a:r>
              <a:rPr lang="en-US" sz="1800" dirty="0"/>
              <a:t>fraud, double-counting, and transaction costs while promoting trust and sustainability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Automate </a:t>
            </a:r>
            <a:r>
              <a:rPr lang="en-US" sz="1800" dirty="0"/>
              <a:t>processes to make the system more accessible and reliable.</a:t>
            </a:r>
          </a:p>
        </p:txBody>
      </p:sp>
    </p:spTree>
    <p:extLst>
      <p:ext uri="{BB962C8B-B14F-4D97-AF65-F5344CB8AC3E}">
        <p14:creationId xmlns:p14="http://schemas.microsoft.com/office/powerpoint/2010/main" val="245236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Objectives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Enhance Transparency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Create </a:t>
            </a:r>
            <a:r>
              <a:rPr lang="en-US" sz="1800" dirty="0"/>
              <a:t>a </a:t>
            </a:r>
            <a:r>
              <a:rPr lang="en-US" sz="1800" dirty="0" err="1"/>
              <a:t>blockchain</a:t>
            </a:r>
            <a:r>
              <a:rPr lang="en-US" sz="1800" dirty="0"/>
              <a:t> platform for full transparency in carbon credit tracking (issuance, trading, </a:t>
            </a:r>
            <a:r>
              <a:rPr lang="en-US" sz="1800" dirty="0" smtClean="0"/>
              <a:t>retirement).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Use </a:t>
            </a:r>
            <a:r>
              <a:rPr lang="en-US" sz="1800" dirty="0"/>
              <a:t>smart contracts to automate and publicly record transactions, ensuring auditability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Standardize </a:t>
            </a:r>
            <a:r>
              <a:rPr lang="en-US" sz="1800" b="1" dirty="0"/>
              <a:t>Carbon Credit </a:t>
            </a:r>
            <a:r>
              <a:rPr lang="en-US" sz="1800" b="1" dirty="0" smtClean="0"/>
              <a:t>Systems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Establish </a:t>
            </a:r>
            <a:r>
              <a:rPr lang="en-US" sz="1800" dirty="0"/>
              <a:t>consistent protocols for tokenizing, minting, and burning carbon credits globally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Develop </a:t>
            </a:r>
            <a:r>
              <a:rPr lang="en-US" sz="1800" dirty="0"/>
              <a:t>a universal digital standard for integration across industries and regions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Reduce </a:t>
            </a:r>
            <a:r>
              <a:rPr lang="en-US" sz="1800" b="1" dirty="0"/>
              <a:t>Transaction </a:t>
            </a:r>
            <a:r>
              <a:rPr lang="en-US" sz="1800" b="1" dirty="0" smtClean="0"/>
              <a:t>Costs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Minimize </a:t>
            </a:r>
            <a:r>
              <a:rPr lang="en-US" sz="1800" dirty="0"/>
              <a:t>intermediaries by using a decentralized platform</a:t>
            </a:r>
            <a:r>
              <a:rPr lang="en-US" sz="1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Automate </a:t>
            </a:r>
            <a:r>
              <a:rPr lang="en-US" sz="1800" dirty="0"/>
              <a:t>trading and verification processes to cut administrative overhead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b="1" dirty="0" smtClean="0"/>
              <a:t>Increase Accessibility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Design </a:t>
            </a:r>
            <a:r>
              <a:rPr lang="en-US" sz="1800" dirty="0"/>
              <a:t>a user-friendly interface for all stakeholders (corporations, businesses, NGOs, individuals</a:t>
            </a:r>
            <a:r>
              <a:rPr lang="en-US" sz="1800" dirty="0" smtClean="0"/>
              <a:t>).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Support </a:t>
            </a:r>
            <a:r>
              <a:rPr lang="en-US" sz="1800" dirty="0"/>
              <a:t>global participation with multi-language options and regional compliance.</a:t>
            </a:r>
          </a:p>
        </p:txBody>
      </p:sp>
    </p:spTree>
    <p:extLst>
      <p:ext uri="{BB962C8B-B14F-4D97-AF65-F5344CB8AC3E}">
        <p14:creationId xmlns:p14="http://schemas.microsoft.com/office/powerpoint/2010/main" val="13406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904" y="228600"/>
            <a:ext cx="10840632" cy="758952"/>
          </a:xfrm>
        </p:spPr>
        <p:txBody>
          <a:bodyPr/>
          <a:lstStyle/>
          <a:p>
            <a:pPr algn="l"/>
            <a:r>
              <a:rPr lang="en-US" b="1" dirty="0" smtClean="0"/>
              <a:t>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Global Reach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system will be designed to operate across different regions and regulatory environments, enabling global participation in carbon credit trading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Stakeholder Inclusion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platform will cater to a wide range of stakeholders, including corporations, small businesses, NGOs, and individuals, ensuring accessibility for all</a:t>
            </a:r>
            <a:r>
              <a:rPr lang="en-US" sz="1800" dirty="0" smtClean="0"/>
              <a:t>.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b="1" dirty="0" smtClean="0"/>
              <a:t>Interoperability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It </a:t>
            </a:r>
            <a:r>
              <a:rPr lang="en-US" sz="1800" dirty="0"/>
              <a:t>will support integration with existing carbon credit markets and platforms, ensuring a seamless connection with global initiatives</a:t>
            </a:r>
            <a:r>
              <a:rPr lang="en-US" sz="1800" dirty="0" smtClean="0"/>
              <a:t>.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 smtClean="0"/>
              <a:t>Scalability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The </a:t>
            </a:r>
            <a:r>
              <a:rPr lang="en-US" sz="1800" dirty="0"/>
              <a:t>platform will be scalable to handle increasing volumes of transactions and participants as the market grows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397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iv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482</TotalTime>
  <Words>1274</Words>
  <Application>Microsoft Office PowerPoint</Application>
  <PresentationFormat>Widescreen</PresentationFormat>
  <Paragraphs>189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Courier New</vt:lpstr>
      <vt:lpstr>Georgia</vt:lpstr>
      <vt:lpstr>Montserrat</vt:lpstr>
      <vt:lpstr>Montserrat ExtraBold</vt:lpstr>
      <vt:lpstr>Montserrat Medium</vt:lpstr>
      <vt:lpstr>Proxima Nova</vt:lpstr>
      <vt:lpstr>Proxima Nova Semibold</vt:lpstr>
      <vt:lpstr>Wingdings</vt:lpstr>
      <vt:lpstr>Wingdings 2</vt:lpstr>
      <vt:lpstr>Futuristic Background by Slidesgo</vt:lpstr>
      <vt:lpstr>Slidesgo Final Pages</vt:lpstr>
      <vt:lpstr>Civic</vt:lpstr>
      <vt:lpstr>B.E. Project Stage-I Presentation Report on BLOCKCHAIN-BASED  CARBON CREDIT ECOSYSTEM</vt:lpstr>
      <vt:lpstr>Team Members</vt:lpstr>
      <vt:lpstr>Contents</vt:lpstr>
      <vt:lpstr>Introduction</vt:lpstr>
      <vt:lpstr>Literature Review</vt:lpstr>
      <vt:lpstr>Literature Review</vt:lpstr>
      <vt:lpstr>Problem Statement</vt:lpstr>
      <vt:lpstr>Objectives</vt:lpstr>
      <vt:lpstr>Scope</vt:lpstr>
      <vt:lpstr>System Architecture</vt:lpstr>
      <vt:lpstr>System Architecture</vt:lpstr>
      <vt:lpstr>System Architecture</vt:lpstr>
      <vt:lpstr>System Architecture</vt:lpstr>
      <vt:lpstr>System Architecture</vt:lpstr>
      <vt:lpstr>System Implementation</vt:lpstr>
      <vt:lpstr>Conclusion &amp; Future Scope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75</cp:revision>
  <dcterms:created xsi:type="dcterms:W3CDTF">2024-08-11T20:07:44Z</dcterms:created>
  <dcterms:modified xsi:type="dcterms:W3CDTF">2024-11-12T12:15:29Z</dcterms:modified>
</cp:coreProperties>
</file>